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61" r:id="rId5"/>
    <p:sldId id="260" r:id="rId6"/>
    <p:sldId id="259"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298" r:id="rId43"/>
    <p:sldId id="270"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0"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ED1F7-73C8-4CD7-958B-FD505504A4B7}" type="datetimeFigureOut">
              <a:rPr lang="en-CA" smtClean="0"/>
              <a:pPr/>
              <a:t>03/10/2014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1EA48-E961-47A3-95D0-13C002F7499A}" type="slidenum">
              <a:rPr lang="en-CA" smtClean="0"/>
              <a:pPr/>
              <a:t>‹#›</a:t>
            </a:fld>
            <a:endParaRPr lang="en-CA"/>
          </a:p>
        </p:txBody>
      </p:sp>
    </p:spTree>
    <p:extLst>
      <p:ext uri="{BB962C8B-B14F-4D97-AF65-F5344CB8AC3E}">
        <p14:creationId xmlns:p14="http://schemas.microsoft.com/office/powerpoint/2010/main" val="322294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a:t>
            </a:fld>
            <a:endParaRPr lang="en-CA"/>
          </a:p>
        </p:txBody>
      </p:sp>
    </p:spTree>
    <p:extLst>
      <p:ext uri="{BB962C8B-B14F-4D97-AF65-F5344CB8AC3E}">
        <p14:creationId xmlns:p14="http://schemas.microsoft.com/office/powerpoint/2010/main" val="3200312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10</a:t>
            </a:fld>
            <a:endParaRPr lang="en-CA"/>
          </a:p>
        </p:txBody>
      </p:sp>
    </p:spTree>
    <p:extLst>
      <p:ext uri="{BB962C8B-B14F-4D97-AF65-F5344CB8AC3E}">
        <p14:creationId xmlns:p14="http://schemas.microsoft.com/office/powerpoint/2010/main" val="3201407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11</a:t>
            </a:fld>
            <a:endParaRPr lang="en-CA"/>
          </a:p>
        </p:txBody>
      </p:sp>
    </p:spTree>
    <p:extLst>
      <p:ext uri="{BB962C8B-B14F-4D97-AF65-F5344CB8AC3E}">
        <p14:creationId xmlns:p14="http://schemas.microsoft.com/office/powerpoint/2010/main" val="199493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12</a:t>
            </a:fld>
            <a:endParaRPr lang="en-CA"/>
          </a:p>
        </p:txBody>
      </p:sp>
    </p:spTree>
    <p:extLst>
      <p:ext uri="{BB962C8B-B14F-4D97-AF65-F5344CB8AC3E}">
        <p14:creationId xmlns:p14="http://schemas.microsoft.com/office/powerpoint/2010/main" val="3903450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13</a:t>
            </a:fld>
            <a:endParaRPr lang="en-CA"/>
          </a:p>
        </p:txBody>
      </p:sp>
    </p:spTree>
    <p:extLst>
      <p:ext uri="{BB962C8B-B14F-4D97-AF65-F5344CB8AC3E}">
        <p14:creationId xmlns:p14="http://schemas.microsoft.com/office/powerpoint/2010/main" val="332271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14</a:t>
            </a:fld>
            <a:endParaRPr lang="en-CA"/>
          </a:p>
        </p:txBody>
      </p:sp>
    </p:spTree>
    <p:extLst>
      <p:ext uri="{BB962C8B-B14F-4D97-AF65-F5344CB8AC3E}">
        <p14:creationId xmlns:p14="http://schemas.microsoft.com/office/powerpoint/2010/main" val="968270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15</a:t>
            </a:fld>
            <a:endParaRPr lang="en-CA"/>
          </a:p>
        </p:txBody>
      </p:sp>
    </p:spTree>
    <p:extLst>
      <p:ext uri="{BB962C8B-B14F-4D97-AF65-F5344CB8AC3E}">
        <p14:creationId xmlns:p14="http://schemas.microsoft.com/office/powerpoint/2010/main" val="2347390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16</a:t>
            </a:fld>
            <a:endParaRPr lang="en-CA"/>
          </a:p>
        </p:txBody>
      </p:sp>
    </p:spTree>
    <p:extLst>
      <p:ext uri="{BB962C8B-B14F-4D97-AF65-F5344CB8AC3E}">
        <p14:creationId xmlns:p14="http://schemas.microsoft.com/office/powerpoint/2010/main" val="1032258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17</a:t>
            </a:fld>
            <a:endParaRPr lang="en-CA"/>
          </a:p>
        </p:txBody>
      </p:sp>
    </p:spTree>
    <p:extLst>
      <p:ext uri="{BB962C8B-B14F-4D97-AF65-F5344CB8AC3E}">
        <p14:creationId xmlns:p14="http://schemas.microsoft.com/office/powerpoint/2010/main" val="4102326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18</a:t>
            </a:fld>
            <a:endParaRPr lang="en-CA"/>
          </a:p>
        </p:txBody>
      </p:sp>
    </p:spTree>
    <p:extLst>
      <p:ext uri="{BB962C8B-B14F-4D97-AF65-F5344CB8AC3E}">
        <p14:creationId xmlns:p14="http://schemas.microsoft.com/office/powerpoint/2010/main" val="3193402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19</a:t>
            </a:fld>
            <a:endParaRPr lang="en-CA"/>
          </a:p>
        </p:txBody>
      </p:sp>
    </p:spTree>
    <p:extLst>
      <p:ext uri="{BB962C8B-B14F-4D97-AF65-F5344CB8AC3E}">
        <p14:creationId xmlns:p14="http://schemas.microsoft.com/office/powerpoint/2010/main" val="94702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a:t>
            </a:fld>
            <a:endParaRPr lang="en-CA"/>
          </a:p>
        </p:txBody>
      </p:sp>
    </p:spTree>
    <p:extLst>
      <p:ext uri="{BB962C8B-B14F-4D97-AF65-F5344CB8AC3E}">
        <p14:creationId xmlns:p14="http://schemas.microsoft.com/office/powerpoint/2010/main" val="3119493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20</a:t>
            </a:fld>
            <a:endParaRPr lang="en-CA"/>
          </a:p>
        </p:txBody>
      </p:sp>
    </p:spTree>
    <p:extLst>
      <p:ext uri="{BB962C8B-B14F-4D97-AF65-F5344CB8AC3E}">
        <p14:creationId xmlns:p14="http://schemas.microsoft.com/office/powerpoint/2010/main" val="1897805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21</a:t>
            </a:fld>
            <a:endParaRPr lang="en-CA"/>
          </a:p>
        </p:txBody>
      </p:sp>
    </p:spTree>
    <p:extLst>
      <p:ext uri="{BB962C8B-B14F-4D97-AF65-F5344CB8AC3E}">
        <p14:creationId xmlns:p14="http://schemas.microsoft.com/office/powerpoint/2010/main" val="1686629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22</a:t>
            </a:fld>
            <a:endParaRPr lang="en-CA"/>
          </a:p>
        </p:txBody>
      </p:sp>
    </p:spTree>
    <p:extLst>
      <p:ext uri="{BB962C8B-B14F-4D97-AF65-F5344CB8AC3E}">
        <p14:creationId xmlns:p14="http://schemas.microsoft.com/office/powerpoint/2010/main" val="3889103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23</a:t>
            </a:fld>
            <a:endParaRPr lang="en-CA"/>
          </a:p>
        </p:txBody>
      </p:sp>
    </p:spTree>
    <p:extLst>
      <p:ext uri="{BB962C8B-B14F-4D97-AF65-F5344CB8AC3E}">
        <p14:creationId xmlns:p14="http://schemas.microsoft.com/office/powerpoint/2010/main" val="2435898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24</a:t>
            </a:fld>
            <a:endParaRPr lang="en-CA"/>
          </a:p>
        </p:txBody>
      </p:sp>
    </p:spTree>
    <p:extLst>
      <p:ext uri="{BB962C8B-B14F-4D97-AF65-F5344CB8AC3E}">
        <p14:creationId xmlns:p14="http://schemas.microsoft.com/office/powerpoint/2010/main" val="702940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25</a:t>
            </a:fld>
            <a:endParaRPr lang="en-CA"/>
          </a:p>
        </p:txBody>
      </p:sp>
    </p:spTree>
    <p:extLst>
      <p:ext uri="{BB962C8B-B14F-4D97-AF65-F5344CB8AC3E}">
        <p14:creationId xmlns:p14="http://schemas.microsoft.com/office/powerpoint/2010/main" val="16344221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26</a:t>
            </a:fld>
            <a:endParaRPr lang="en-CA"/>
          </a:p>
        </p:txBody>
      </p:sp>
    </p:spTree>
    <p:extLst>
      <p:ext uri="{BB962C8B-B14F-4D97-AF65-F5344CB8AC3E}">
        <p14:creationId xmlns:p14="http://schemas.microsoft.com/office/powerpoint/2010/main" val="743683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27</a:t>
            </a:fld>
            <a:endParaRPr lang="en-CA"/>
          </a:p>
        </p:txBody>
      </p:sp>
    </p:spTree>
    <p:extLst>
      <p:ext uri="{BB962C8B-B14F-4D97-AF65-F5344CB8AC3E}">
        <p14:creationId xmlns:p14="http://schemas.microsoft.com/office/powerpoint/2010/main" val="3293611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28</a:t>
            </a:fld>
            <a:endParaRPr lang="en-CA"/>
          </a:p>
        </p:txBody>
      </p:sp>
    </p:spTree>
    <p:extLst>
      <p:ext uri="{BB962C8B-B14F-4D97-AF65-F5344CB8AC3E}">
        <p14:creationId xmlns:p14="http://schemas.microsoft.com/office/powerpoint/2010/main" val="1260362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29</a:t>
            </a:fld>
            <a:endParaRPr lang="en-CA"/>
          </a:p>
        </p:txBody>
      </p:sp>
    </p:spTree>
    <p:extLst>
      <p:ext uri="{BB962C8B-B14F-4D97-AF65-F5344CB8AC3E}">
        <p14:creationId xmlns:p14="http://schemas.microsoft.com/office/powerpoint/2010/main" val="218017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a:t>
            </a:fld>
            <a:endParaRPr lang="en-CA"/>
          </a:p>
        </p:txBody>
      </p:sp>
    </p:spTree>
    <p:extLst>
      <p:ext uri="{BB962C8B-B14F-4D97-AF65-F5344CB8AC3E}">
        <p14:creationId xmlns:p14="http://schemas.microsoft.com/office/powerpoint/2010/main" val="21396078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30</a:t>
            </a:fld>
            <a:endParaRPr lang="en-CA"/>
          </a:p>
        </p:txBody>
      </p:sp>
    </p:spTree>
    <p:extLst>
      <p:ext uri="{BB962C8B-B14F-4D97-AF65-F5344CB8AC3E}">
        <p14:creationId xmlns:p14="http://schemas.microsoft.com/office/powerpoint/2010/main" val="2321294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31</a:t>
            </a:fld>
            <a:endParaRPr lang="en-CA"/>
          </a:p>
        </p:txBody>
      </p:sp>
    </p:spTree>
    <p:extLst>
      <p:ext uri="{BB962C8B-B14F-4D97-AF65-F5344CB8AC3E}">
        <p14:creationId xmlns:p14="http://schemas.microsoft.com/office/powerpoint/2010/main" val="3538503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32</a:t>
            </a:fld>
            <a:endParaRPr lang="en-CA"/>
          </a:p>
        </p:txBody>
      </p:sp>
    </p:spTree>
    <p:extLst>
      <p:ext uri="{BB962C8B-B14F-4D97-AF65-F5344CB8AC3E}">
        <p14:creationId xmlns:p14="http://schemas.microsoft.com/office/powerpoint/2010/main" val="26676407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33</a:t>
            </a:fld>
            <a:endParaRPr lang="en-CA"/>
          </a:p>
        </p:txBody>
      </p:sp>
    </p:spTree>
    <p:extLst>
      <p:ext uri="{BB962C8B-B14F-4D97-AF65-F5344CB8AC3E}">
        <p14:creationId xmlns:p14="http://schemas.microsoft.com/office/powerpoint/2010/main" val="7398823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34</a:t>
            </a:fld>
            <a:endParaRPr lang="en-CA"/>
          </a:p>
        </p:txBody>
      </p:sp>
    </p:spTree>
    <p:extLst>
      <p:ext uri="{BB962C8B-B14F-4D97-AF65-F5344CB8AC3E}">
        <p14:creationId xmlns:p14="http://schemas.microsoft.com/office/powerpoint/2010/main" val="39940928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35</a:t>
            </a:fld>
            <a:endParaRPr lang="en-CA"/>
          </a:p>
        </p:txBody>
      </p:sp>
    </p:spTree>
    <p:extLst>
      <p:ext uri="{BB962C8B-B14F-4D97-AF65-F5344CB8AC3E}">
        <p14:creationId xmlns:p14="http://schemas.microsoft.com/office/powerpoint/2010/main" val="1040336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36</a:t>
            </a:fld>
            <a:endParaRPr lang="en-CA"/>
          </a:p>
        </p:txBody>
      </p:sp>
    </p:spTree>
    <p:extLst>
      <p:ext uri="{BB962C8B-B14F-4D97-AF65-F5344CB8AC3E}">
        <p14:creationId xmlns:p14="http://schemas.microsoft.com/office/powerpoint/2010/main" val="35462094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37</a:t>
            </a:fld>
            <a:endParaRPr lang="en-CA"/>
          </a:p>
        </p:txBody>
      </p:sp>
    </p:spTree>
    <p:extLst>
      <p:ext uri="{BB962C8B-B14F-4D97-AF65-F5344CB8AC3E}">
        <p14:creationId xmlns:p14="http://schemas.microsoft.com/office/powerpoint/2010/main" val="18697575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38</a:t>
            </a:fld>
            <a:endParaRPr lang="en-CA"/>
          </a:p>
        </p:txBody>
      </p:sp>
    </p:spTree>
    <p:extLst>
      <p:ext uri="{BB962C8B-B14F-4D97-AF65-F5344CB8AC3E}">
        <p14:creationId xmlns:p14="http://schemas.microsoft.com/office/powerpoint/2010/main" val="42777702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39</a:t>
            </a:fld>
            <a:endParaRPr lang="en-CA"/>
          </a:p>
        </p:txBody>
      </p:sp>
    </p:spTree>
    <p:extLst>
      <p:ext uri="{BB962C8B-B14F-4D97-AF65-F5344CB8AC3E}">
        <p14:creationId xmlns:p14="http://schemas.microsoft.com/office/powerpoint/2010/main" val="678900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a:t>
            </a:fld>
            <a:endParaRPr lang="en-CA"/>
          </a:p>
        </p:txBody>
      </p:sp>
    </p:spTree>
    <p:extLst>
      <p:ext uri="{BB962C8B-B14F-4D97-AF65-F5344CB8AC3E}">
        <p14:creationId xmlns:p14="http://schemas.microsoft.com/office/powerpoint/2010/main" val="22158928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40</a:t>
            </a:fld>
            <a:endParaRPr lang="en-CA"/>
          </a:p>
        </p:txBody>
      </p:sp>
    </p:spTree>
    <p:extLst>
      <p:ext uri="{BB962C8B-B14F-4D97-AF65-F5344CB8AC3E}">
        <p14:creationId xmlns:p14="http://schemas.microsoft.com/office/powerpoint/2010/main" val="23539454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41</a:t>
            </a:fld>
            <a:endParaRPr lang="en-CA"/>
          </a:p>
        </p:txBody>
      </p:sp>
    </p:spTree>
    <p:extLst>
      <p:ext uri="{BB962C8B-B14F-4D97-AF65-F5344CB8AC3E}">
        <p14:creationId xmlns:p14="http://schemas.microsoft.com/office/powerpoint/2010/main" val="32449568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42</a:t>
            </a:fld>
            <a:endParaRPr lang="en-CA"/>
          </a:p>
        </p:txBody>
      </p:sp>
    </p:spTree>
    <p:extLst>
      <p:ext uri="{BB962C8B-B14F-4D97-AF65-F5344CB8AC3E}">
        <p14:creationId xmlns:p14="http://schemas.microsoft.com/office/powerpoint/2010/main" val="6799780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43</a:t>
            </a:fld>
            <a:endParaRPr lang="en-CA"/>
          </a:p>
        </p:txBody>
      </p:sp>
    </p:spTree>
    <p:extLst>
      <p:ext uri="{BB962C8B-B14F-4D97-AF65-F5344CB8AC3E}">
        <p14:creationId xmlns:p14="http://schemas.microsoft.com/office/powerpoint/2010/main" val="308033806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44</a:t>
            </a:fld>
            <a:endParaRPr lang="en-CA"/>
          </a:p>
        </p:txBody>
      </p:sp>
    </p:spTree>
    <p:extLst>
      <p:ext uri="{BB962C8B-B14F-4D97-AF65-F5344CB8AC3E}">
        <p14:creationId xmlns:p14="http://schemas.microsoft.com/office/powerpoint/2010/main" val="10442089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45</a:t>
            </a:fld>
            <a:endParaRPr lang="en-CA"/>
          </a:p>
        </p:txBody>
      </p:sp>
    </p:spTree>
    <p:extLst>
      <p:ext uri="{BB962C8B-B14F-4D97-AF65-F5344CB8AC3E}">
        <p14:creationId xmlns:p14="http://schemas.microsoft.com/office/powerpoint/2010/main" val="3764104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5</a:t>
            </a:fld>
            <a:endParaRPr lang="en-CA"/>
          </a:p>
        </p:txBody>
      </p:sp>
    </p:spTree>
    <p:extLst>
      <p:ext uri="{BB962C8B-B14F-4D97-AF65-F5344CB8AC3E}">
        <p14:creationId xmlns:p14="http://schemas.microsoft.com/office/powerpoint/2010/main" val="3460010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6</a:t>
            </a:fld>
            <a:endParaRPr lang="en-CA"/>
          </a:p>
        </p:txBody>
      </p:sp>
    </p:spTree>
    <p:extLst>
      <p:ext uri="{BB962C8B-B14F-4D97-AF65-F5344CB8AC3E}">
        <p14:creationId xmlns:p14="http://schemas.microsoft.com/office/powerpoint/2010/main" val="1510896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7</a:t>
            </a:fld>
            <a:endParaRPr lang="en-CA"/>
          </a:p>
        </p:txBody>
      </p:sp>
    </p:spTree>
    <p:extLst>
      <p:ext uri="{BB962C8B-B14F-4D97-AF65-F5344CB8AC3E}">
        <p14:creationId xmlns:p14="http://schemas.microsoft.com/office/powerpoint/2010/main" val="1502321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8</a:t>
            </a:fld>
            <a:endParaRPr lang="en-CA"/>
          </a:p>
        </p:txBody>
      </p:sp>
    </p:spTree>
    <p:extLst>
      <p:ext uri="{BB962C8B-B14F-4D97-AF65-F5344CB8AC3E}">
        <p14:creationId xmlns:p14="http://schemas.microsoft.com/office/powerpoint/2010/main" val="2155089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D811EA48-E961-47A3-95D0-13C002F7499A}" type="slidenum">
              <a:rPr lang="en-CA" smtClean="0"/>
              <a:pPr/>
              <a:t>9</a:t>
            </a:fld>
            <a:endParaRPr lang="en-CA"/>
          </a:p>
        </p:txBody>
      </p:sp>
    </p:spTree>
    <p:extLst>
      <p:ext uri="{BB962C8B-B14F-4D97-AF65-F5344CB8AC3E}">
        <p14:creationId xmlns:p14="http://schemas.microsoft.com/office/powerpoint/2010/main" val="1877925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a:lstStyle/>
          <a:p>
            <a:fld id="{57C93B45-9A84-4666-AD61-9CD73D69993C}" type="slidenum">
              <a:rPr lang="en-CA" smtClean="0"/>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24800" y="6416675"/>
            <a:ext cx="762000" cy="365125"/>
          </a:xfrm>
        </p:spPr>
        <p:txBody>
          <a:bodyPr/>
          <a:lstStyle/>
          <a:p>
            <a:fld id="{57C93B45-9A84-4666-AD61-9CD73D69993C}"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ED9F0A-AD2F-4A16-A4EA-CB23DFB9E931}" type="datetimeFigureOut">
              <a:rPr lang="en-CA" smtClean="0"/>
              <a:pPr/>
              <a:t>03/10/2014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C93B45-9A84-4666-AD61-9CD73D69993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9ED9F0A-AD2F-4A16-A4EA-CB23DFB9E931}" type="datetimeFigureOut">
              <a:rPr lang="en-CA" smtClean="0"/>
              <a:pPr/>
              <a:t>03/10/2014</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7C93B45-9A84-4666-AD61-9CD73D69993C}"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google.ca/url?sa=i&amp;source=images&amp;cd=&amp;cad=rja&amp;uact=8&amp;docid=4cIWB6UkX0IMoM&amp;tbnid=NiqRKywZ3LtWoM&amp;ved=0CAgQjRw&amp;url=http://seradata.com/SSI/2014/08/fired-spacex-employees-file-class-action-lawsuits-against-their-former-employer/&amp;ei=mzstVLeeLY6RyATc34GwAw&amp;psig=AFQjCNEBl5plHe2WgzvNeBYi_7awiPT_og&amp;ust=1412336923860484" TargetMode="Externa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hyperlink" Target="http://openitagency.eu/wp-content/uploads/2014/07/tesla_logo_horz.jp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www.biography.com/people/elon-musk-20837159"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twitter.com/elonmusk" TargetMode="External"/><Relationship Id="rId5" Type="http://schemas.openxmlformats.org/officeDocument/2006/relationships/hyperlink" Target="http://openitagency.eu/tesla-motors/" TargetMode="External"/><Relationship Id="rId4" Type="http://schemas.openxmlformats.org/officeDocument/2006/relationships/hyperlink" Target="http://blogs.nwmissouri.edu/ISNews/2013/10/04/hyperloop-the-fifth-mode-of-transportatio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594810" y="2967335"/>
            <a:ext cx="1954382"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Hello</a:t>
            </a:r>
            <a:endParaRPr lang="en-US" sz="5400" b="1" cap="none" spc="0" dirty="0">
              <a:ln w="50800"/>
              <a:solidFill>
                <a:schemeClr val="bg1">
                  <a:shade val="50000"/>
                </a:schemeClr>
              </a:solidFill>
              <a:effectLst/>
            </a:endParaRPr>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232202"/>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6217087"/>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6924973"/>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7417415"/>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pPr>
              <a:buFont typeface="Arial" pitchFamily="34" charset="0"/>
              <a:buChar char="•"/>
            </a:pPr>
            <a:r>
              <a:rPr lang="en-CA" sz="3200" dirty="0" smtClean="0">
                <a:solidFill>
                  <a:schemeClr val="bg1"/>
                </a:solidFill>
              </a:rPr>
              <a:t>And is a self-made </a:t>
            </a:r>
            <a:r>
              <a:rPr lang="en-CA" sz="3200" dirty="0" smtClean="0">
                <a:solidFill>
                  <a:schemeClr val="bg1"/>
                </a:solidFill>
              </a:rPr>
              <a:t>billionaire! </a:t>
            </a:r>
            <a:endParaRPr lang="en-CA" sz="3200" dirty="0">
              <a:solidFill>
                <a:schemeClr val="bg1"/>
              </a:solidFill>
            </a:endParaRP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8186857"/>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pPr>
              <a:buFont typeface="Arial" pitchFamily="34" charset="0"/>
              <a:buChar char="•"/>
            </a:pPr>
            <a:r>
              <a:rPr lang="en-CA" sz="3200" dirty="0" smtClean="0">
                <a:solidFill>
                  <a:schemeClr val="bg1"/>
                </a:solidFill>
              </a:rPr>
              <a:t>And is a self-made </a:t>
            </a:r>
            <a:r>
              <a:rPr lang="en-CA" sz="3200" dirty="0" smtClean="0">
                <a:solidFill>
                  <a:schemeClr val="bg1"/>
                </a:solidFill>
              </a:rPr>
              <a:t>billionaire! </a:t>
            </a:r>
            <a:r>
              <a:rPr lang="en-CA" sz="3200" dirty="0" smtClean="0">
                <a:solidFill>
                  <a:schemeClr val="bg1"/>
                </a:solidFill>
              </a:rPr>
              <a:t>(…several times over)</a:t>
            </a:r>
            <a:endParaRPr lang="en-CA" sz="3200" dirty="0">
              <a:solidFill>
                <a:schemeClr val="bg1"/>
              </a:solidFill>
            </a:endParaRP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3754874"/>
          </a:xfrm>
          <a:prstGeom prst="rect">
            <a:avLst/>
          </a:prstGeom>
          <a:solidFill>
            <a:srgbClr val="92D050"/>
          </a:solidFill>
          <a:ln>
            <a:solidFill>
              <a:srgbClr val="FFFF00"/>
            </a:solidFill>
          </a:ln>
        </p:spPr>
        <p:txBody>
          <a:bodyPr wrap="square" rtlCol="0">
            <a:spAutoFit/>
          </a:bodyPr>
          <a:lstStyle/>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3970318"/>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446276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4955203"/>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5940088"/>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1115616" y="2060848"/>
            <a:ext cx="7321235" cy="2585323"/>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Today I am presenting</a:t>
            </a:r>
          </a:p>
          <a:p>
            <a:pPr algn="ctr"/>
            <a:r>
              <a:rPr lang="en-US" sz="5400" b="1" dirty="0" smtClean="0">
                <a:ln w="50800"/>
                <a:solidFill>
                  <a:schemeClr val="bg1">
                    <a:shade val="50000"/>
                  </a:schemeClr>
                </a:solidFill>
              </a:rPr>
              <a:t>About a famous</a:t>
            </a:r>
          </a:p>
          <a:p>
            <a:pPr algn="ctr"/>
            <a:r>
              <a:rPr lang="en-US" sz="5400" b="1" cap="none" spc="0" dirty="0" smtClean="0">
                <a:ln w="50800"/>
                <a:solidFill>
                  <a:schemeClr val="bg1">
                    <a:shade val="50000"/>
                  </a:schemeClr>
                </a:solidFill>
                <a:effectLst/>
              </a:rPr>
              <a:t>person</a:t>
            </a:r>
            <a:endParaRPr lang="en-US" sz="5400" b="1" cap="none" spc="0" dirty="0">
              <a:ln w="50800"/>
              <a:solidFill>
                <a:schemeClr val="bg1">
                  <a:shade val="50000"/>
                </a:schemeClr>
              </a:solidFill>
              <a:effectLst/>
            </a:endParaRPr>
          </a:p>
        </p:txBody>
      </p:sp>
    </p:spTree>
  </p:cSld>
  <p:clrMapOvr>
    <a:masterClrMapping/>
  </p:clrMapOvr>
  <p:transition>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6924973"/>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7417415"/>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pPr>
              <a:buFont typeface="Arial" pitchFamily="34" charset="0"/>
              <a:buChar char="•"/>
            </a:pPr>
            <a:r>
              <a:rPr lang="en-CA" sz="3200" dirty="0" smtClean="0">
                <a:solidFill>
                  <a:schemeClr val="bg1"/>
                </a:solidFill>
              </a:rPr>
              <a:t>And is a self-made </a:t>
            </a:r>
            <a:r>
              <a:rPr lang="en-CA" sz="3200" dirty="0" smtClean="0">
                <a:solidFill>
                  <a:schemeClr val="bg1"/>
                </a:solidFill>
              </a:rPr>
              <a:t>billionaire! </a:t>
            </a:r>
            <a:endParaRPr lang="en-CA" sz="3200" dirty="0">
              <a:solidFill>
                <a:schemeClr val="bg1"/>
              </a:solidFill>
            </a:endParaRP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Who is </a:t>
            </a:r>
            <a:r>
              <a:rPr lang="en-US" sz="4000" b="1" dirty="0" err="1" smtClean="0">
                <a:ln w="50800"/>
                <a:solidFill>
                  <a:schemeClr val="bg1">
                    <a:shade val="50000"/>
                  </a:schemeClr>
                </a:solidFill>
              </a:rPr>
              <a:t>Elon</a:t>
            </a:r>
            <a:r>
              <a:rPr lang="en-US" sz="4000" b="1" dirty="0" smtClean="0">
                <a:ln w="50800"/>
                <a:solidFill>
                  <a:schemeClr val="bg1">
                    <a:shade val="50000"/>
                  </a:schemeClr>
                </a:solidFill>
              </a:rPr>
              <a:t> Musk in </a:t>
            </a:r>
            <a:r>
              <a:rPr lang="en-US" sz="4000" b="1" u="sng" dirty="0" smtClean="0">
                <a:ln w="50800"/>
                <a:solidFill>
                  <a:schemeClr val="bg1">
                    <a:shade val="50000"/>
                  </a:schemeClr>
                </a:solidFill>
              </a:rPr>
              <a:t>real life</a:t>
            </a:r>
            <a:r>
              <a:rPr lang="en-US" sz="4000" b="1" dirty="0" smtClean="0">
                <a:ln w="50800"/>
                <a:solidFill>
                  <a:schemeClr val="bg1">
                    <a:shade val="50000"/>
                  </a:schemeClr>
                </a:solidFill>
              </a:rPr>
              <a:t>?</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970865"/>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
        <p:nvSpPr>
          <p:cNvPr id="6" name="TextBox 5"/>
          <p:cNvSpPr txBox="1"/>
          <p:nvPr/>
        </p:nvSpPr>
        <p:spPr>
          <a:xfrm>
            <a:off x="1043608" y="1988840"/>
            <a:ext cx="6840760" cy="7909858"/>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u="sng" dirty="0" err="1" smtClean="0">
                <a:solidFill>
                  <a:schemeClr val="bg1"/>
                </a:solidFill>
              </a:rPr>
              <a:t>Elon</a:t>
            </a:r>
            <a:r>
              <a:rPr lang="en-CA" sz="3200" u="sng" dirty="0" smtClean="0">
                <a:solidFill>
                  <a:schemeClr val="bg1"/>
                </a:solidFill>
              </a:rPr>
              <a:t> Musk</a:t>
            </a:r>
            <a:r>
              <a:rPr lang="en-CA" sz="3200" dirty="0" smtClean="0">
                <a:solidFill>
                  <a:schemeClr val="bg1"/>
                </a:solidFill>
              </a:rPr>
              <a:t> is super smart</a:t>
            </a:r>
          </a:p>
          <a:p>
            <a:pPr>
              <a:buFont typeface="Arial" pitchFamily="34" charset="0"/>
              <a:buChar char="•"/>
            </a:pPr>
            <a:r>
              <a:rPr lang="en-CA" sz="3200" dirty="0" smtClean="0">
                <a:solidFill>
                  <a:schemeClr val="bg1"/>
                </a:solidFill>
              </a:rPr>
              <a:t>Super charming</a:t>
            </a:r>
          </a:p>
          <a:p>
            <a:pPr>
              <a:buFont typeface="Arial" pitchFamily="34" charset="0"/>
              <a:buChar char="•"/>
            </a:pPr>
            <a:r>
              <a:rPr lang="en-CA" sz="3200" dirty="0" smtClean="0">
                <a:solidFill>
                  <a:schemeClr val="bg1"/>
                </a:solidFill>
              </a:rPr>
              <a:t>A very smart business man</a:t>
            </a:r>
          </a:p>
          <a:p>
            <a:pPr>
              <a:buFont typeface="Arial" pitchFamily="34" charset="0"/>
              <a:buChar char="•"/>
            </a:pPr>
            <a:r>
              <a:rPr lang="en-CA" sz="3200" dirty="0" smtClean="0">
                <a:solidFill>
                  <a:schemeClr val="bg1"/>
                </a:solidFill>
              </a:rPr>
              <a:t>Invents technology that changes the world</a:t>
            </a:r>
          </a:p>
          <a:p>
            <a:pPr>
              <a:buFont typeface="Arial" pitchFamily="34" charset="0"/>
              <a:buChar char="•"/>
            </a:pPr>
            <a:r>
              <a:rPr lang="en-CA" sz="3200" dirty="0" smtClean="0">
                <a:solidFill>
                  <a:schemeClr val="bg1"/>
                </a:solidFill>
              </a:rPr>
              <a:t>Allows the whole world to benefit by using his technologies</a:t>
            </a:r>
          </a:p>
          <a:p>
            <a:pPr>
              <a:buFont typeface="Arial" pitchFamily="34" charset="0"/>
              <a:buChar char="•"/>
            </a:pPr>
            <a:r>
              <a:rPr lang="en-CA" sz="3200" dirty="0" smtClean="0">
                <a:solidFill>
                  <a:schemeClr val="bg1"/>
                </a:solidFill>
              </a:rPr>
              <a:t>And is a self-made </a:t>
            </a:r>
            <a:r>
              <a:rPr lang="en-CA" sz="3200" dirty="0" smtClean="0">
                <a:solidFill>
                  <a:schemeClr val="bg1"/>
                </a:solidFill>
              </a:rPr>
              <a:t>billionaire! </a:t>
            </a:r>
            <a:r>
              <a:rPr lang="en-CA" sz="3200" dirty="0" smtClean="0">
                <a:solidFill>
                  <a:schemeClr val="bg1"/>
                </a:solidFill>
              </a:rPr>
              <a:t>(…also several times over) </a:t>
            </a:r>
            <a:endParaRPr lang="en-CA" sz="3200" dirty="0">
              <a:solidFill>
                <a:schemeClr val="bg1"/>
              </a:solidFill>
            </a:endParaRPr>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What is he best known for?</a:t>
            </a:r>
            <a:endParaRPr lang="en-US" sz="4000" b="1" cap="none" spc="0" dirty="0">
              <a:ln w="50800"/>
              <a:solidFill>
                <a:schemeClr val="bg1">
                  <a:shade val="50000"/>
                </a:schemeClr>
              </a:solidFill>
              <a:effectLst/>
            </a:endParaRPr>
          </a:p>
        </p:txBody>
      </p:sp>
      <p:sp>
        <p:nvSpPr>
          <p:cNvPr id="6" name="TextBox 5"/>
          <p:cNvSpPr txBox="1"/>
          <p:nvPr/>
        </p:nvSpPr>
        <p:spPr>
          <a:xfrm>
            <a:off x="3779912" y="1196752"/>
            <a:ext cx="5076056" cy="10341293"/>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600" dirty="0" smtClean="0">
                <a:solidFill>
                  <a:schemeClr val="bg1"/>
                </a:solidFill>
              </a:rPr>
              <a:t>Creating Motor-X (</a:t>
            </a:r>
            <a:r>
              <a:rPr lang="en-CA" sz="3600" dirty="0" err="1" smtClean="0">
                <a:solidFill>
                  <a:schemeClr val="bg1"/>
                </a:solidFill>
              </a:rPr>
              <a:t>paypal</a:t>
            </a:r>
            <a:r>
              <a:rPr lang="en-CA" sz="3600" dirty="0" smtClean="0">
                <a:solidFill>
                  <a:schemeClr val="bg1"/>
                </a:solidFill>
              </a:rPr>
              <a:t>)</a:t>
            </a: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What is he best known for?</a:t>
            </a:r>
            <a:endParaRPr lang="en-US" sz="4000" b="1" cap="none" spc="0" dirty="0">
              <a:ln w="50800"/>
              <a:solidFill>
                <a:schemeClr val="bg1">
                  <a:shade val="50000"/>
                </a:schemeClr>
              </a:solidFill>
              <a:effectLst/>
            </a:endParaRPr>
          </a:p>
        </p:txBody>
      </p:sp>
      <p:sp>
        <p:nvSpPr>
          <p:cNvPr id="6" name="TextBox 5"/>
          <p:cNvSpPr txBox="1"/>
          <p:nvPr/>
        </p:nvSpPr>
        <p:spPr>
          <a:xfrm>
            <a:off x="3779912" y="1196752"/>
            <a:ext cx="5076056" cy="1089529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600" dirty="0" smtClean="0">
                <a:solidFill>
                  <a:schemeClr val="bg1"/>
                </a:solidFill>
              </a:rPr>
              <a:t>Creating Motor-X (</a:t>
            </a:r>
            <a:r>
              <a:rPr lang="en-CA" sz="3600" dirty="0" err="1" smtClean="0">
                <a:solidFill>
                  <a:schemeClr val="bg1"/>
                </a:solidFill>
              </a:rPr>
              <a:t>paypal</a:t>
            </a:r>
            <a:r>
              <a:rPr lang="en-CA" sz="3600" dirty="0" smtClean="0">
                <a:solidFill>
                  <a:schemeClr val="bg1"/>
                </a:solidFill>
              </a:rPr>
              <a:t>)</a:t>
            </a:r>
          </a:p>
          <a:p>
            <a:pPr>
              <a:buFont typeface="Arial" pitchFamily="34" charset="0"/>
              <a:buChar char="•"/>
            </a:pPr>
            <a:r>
              <a:rPr lang="en-CA" sz="3600" dirty="0" smtClean="0">
                <a:solidFill>
                  <a:schemeClr val="bg1"/>
                </a:solidFill>
              </a:rPr>
              <a:t>Tesla motors</a:t>
            </a: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What is he best known for?</a:t>
            </a:r>
            <a:endParaRPr lang="en-US" sz="4000" b="1" cap="none" spc="0" dirty="0">
              <a:ln w="50800"/>
              <a:solidFill>
                <a:schemeClr val="bg1">
                  <a:shade val="50000"/>
                </a:schemeClr>
              </a:solidFill>
              <a:effectLst/>
            </a:endParaRPr>
          </a:p>
        </p:txBody>
      </p:sp>
      <p:sp>
        <p:nvSpPr>
          <p:cNvPr id="6" name="TextBox 5"/>
          <p:cNvSpPr txBox="1"/>
          <p:nvPr/>
        </p:nvSpPr>
        <p:spPr>
          <a:xfrm>
            <a:off x="3779912" y="1196752"/>
            <a:ext cx="5076056" cy="12557284"/>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600" dirty="0" smtClean="0">
                <a:solidFill>
                  <a:schemeClr val="bg1"/>
                </a:solidFill>
              </a:rPr>
              <a:t>Creating Motor-X (</a:t>
            </a:r>
            <a:r>
              <a:rPr lang="en-CA" sz="3600" dirty="0" err="1" smtClean="0">
                <a:solidFill>
                  <a:schemeClr val="bg1"/>
                </a:solidFill>
              </a:rPr>
              <a:t>paypal</a:t>
            </a:r>
            <a:r>
              <a:rPr lang="en-CA" sz="3600" dirty="0" smtClean="0">
                <a:solidFill>
                  <a:schemeClr val="bg1"/>
                </a:solidFill>
              </a:rPr>
              <a:t>)</a:t>
            </a:r>
          </a:p>
          <a:p>
            <a:pPr>
              <a:buFont typeface="Arial" pitchFamily="34" charset="0"/>
              <a:buChar char="•"/>
            </a:pPr>
            <a:r>
              <a:rPr lang="en-CA" sz="3600" dirty="0" smtClean="0">
                <a:solidFill>
                  <a:schemeClr val="bg1"/>
                </a:solidFill>
              </a:rPr>
              <a:t>Tesla motors</a:t>
            </a:r>
          </a:p>
          <a:p>
            <a:pPr>
              <a:buFont typeface="Arial" pitchFamily="34" charset="0"/>
              <a:buChar char="•"/>
            </a:pPr>
            <a:r>
              <a:rPr lang="en-CA" sz="3600" dirty="0" smtClean="0">
                <a:solidFill>
                  <a:schemeClr val="bg1"/>
                </a:solidFill>
              </a:rPr>
              <a:t>Designing the </a:t>
            </a:r>
            <a:r>
              <a:rPr lang="en-CA" sz="3600" dirty="0" err="1" smtClean="0">
                <a:solidFill>
                  <a:schemeClr val="bg1"/>
                </a:solidFill>
              </a:rPr>
              <a:t>hypertube</a:t>
            </a:r>
            <a:endParaRPr lang="en-CA" sz="3600" dirty="0" smtClean="0">
              <a:solidFill>
                <a:schemeClr val="bg1"/>
              </a:solidFill>
            </a:endParaRPr>
          </a:p>
          <a:p>
            <a:endParaRPr lang="en-CA" sz="3600"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What is he best known for?</a:t>
            </a:r>
            <a:endParaRPr lang="en-US" sz="4000" b="1" cap="none" spc="0" dirty="0">
              <a:ln w="50800"/>
              <a:solidFill>
                <a:schemeClr val="bg1">
                  <a:shade val="50000"/>
                </a:schemeClr>
              </a:solidFill>
              <a:effectLst/>
            </a:endParaRPr>
          </a:p>
        </p:txBody>
      </p:sp>
      <p:sp>
        <p:nvSpPr>
          <p:cNvPr id="6" name="TextBox 5"/>
          <p:cNvSpPr txBox="1"/>
          <p:nvPr/>
        </p:nvSpPr>
        <p:spPr>
          <a:xfrm>
            <a:off x="3779912" y="1196752"/>
            <a:ext cx="5076056" cy="12557284"/>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600" dirty="0" smtClean="0">
                <a:solidFill>
                  <a:schemeClr val="bg1"/>
                </a:solidFill>
              </a:rPr>
              <a:t>Creating Motor-X (</a:t>
            </a:r>
            <a:r>
              <a:rPr lang="en-CA" sz="3600" dirty="0" err="1" smtClean="0">
                <a:solidFill>
                  <a:schemeClr val="bg1"/>
                </a:solidFill>
              </a:rPr>
              <a:t>paypal</a:t>
            </a:r>
            <a:r>
              <a:rPr lang="en-CA" sz="3600" dirty="0" smtClean="0">
                <a:solidFill>
                  <a:schemeClr val="bg1"/>
                </a:solidFill>
              </a:rPr>
              <a:t>)</a:t>
            </a:r>
          </a:p>
          <a:p>
            <a:pPr>
              <a:buFont typeface="Arial" pitchFamily="34" charset="0"/>
              <a:buChar char="•"/>
            </a:pPr>
            <a:r>
              <a:rPr lang="en-CA" sz="3600" dirty="0" smtClean="0">
                <a:solidFill>
                  <a:schemeClr val="bg1"/>
                </a:solidFill>
              </a:rPr>
              <a:t>Tesla motors</a:t>
            </a:r>
          </a:p>
          <a:p>
            <a:pPr>
              <a:buFont typeface="Arial" pitchFamily="34" charset="0"/>
              <a:buChar char="•"/>
            </a:pPr>
            <a:r>
              <a:rPr lang="en-CA" sz="3600" dirty="0" smtClean="0">
                <a:solidFill>
                  <a:schemeClr val="bg1"/>
                </a:solidFill>
              </a:rPr>
              <a:t>Designing the </a:t>
            </a:r>
            <a:r>
              <a:rPr lang="en-CA" sz="3600" dirty="0" err="1" smtClean="0">
                <a:solidFill>
                  <a:schemeClr val="bg1"/>
                </a:solidFill>
              </a:rPr>
              <a:t>hypertube</a:t>
            </a:r>
            <a:endParaRPr lang="en-CA" sz="3600" dirty="0" smtClean="0">
              <a:solidFill>
                <a:schemeClr val="bg1"/>
              </a:solidFill>
            </a:endParaRPr>
          </a:p>
          <a:p>
            <a:pPr>
              <a:buFont typeface="Arial" pitchFamily="34" charset="0"/>
              <a:buChar char="•"/>
            </a:pPr>
            <a:r>
              <a:rPr lang="en-CA" sz="3600" dirty="0" smtClean="0">
                <a:solidFill>
                  <a:schemeClr val="bg1"/>
                </a:solidFill>
              </a:rPr>
              <a:t>Space-X </a:t>
            </a: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Biography</a:t>
            </a:r>
            <a:endParaRPr lang="en-US" sz="4000" b="1" cap="none" spc="0" dirty="0">
              <a:ln w="50800"/>
              <a:solidFill>
                <a:schemeClr val="bg1">
                  <a:shade val="50000"/>
                </a:schemeClr>
              </a:solidFill>
              <a:effectLst/>
            </a:endParaRPr>
          </a:p>
        </p:txBody>
      </p:sp>
      <p:sp>
        <p:nvSpPr>
          <p:cNvPr id="6" name="TextBox 5"/>
          <p:cNvSpPr txBox="1"/>
          <p:nvPr/>
        </p:nvSpPr>
        <p:spPr>
          <a:xfrm>
            <a:off x="3779912" y="1196752"/>
            <a:ext cx="5076056" cy="9233297"/>
          </a:xfrm>
          <a:prstGeom prst="rect">
            <a:avLst/>
          </a:prstGeom>
          <a:solidFill>
            <a:srgbClr val="92D050"/>
          </a:solidFill>
          <a:ln>
            <a:solidFill>
              <a:srgbClr val="FFFF00"/>
            </a:solidFill>
          </a:ln>
        </p:spPr>
        <p:txBody>
          <a:bodyPr wrap="square" rtlCol="0">
            <a:spAutoFit/>
          </a:bodyPr>
          <a:lstStyle/>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944874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1064906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pPr>
              <a:buFont typeface="Arial" pitchFamily="34" charset="0"/>
              <a:buChar char="•"/>
            </a:pPr>
            <a:r>
              <a:rPr lang="en-CA" sz="3200" dirty="0" smtClean="0">
                <a:solidFill>
                  <a:schemeClr val="bg1"/>
                </a:solidFill>
              </a:rPr>
              <a:t>Had an early </a:t>
            </a:r>
            <a:r>
              <a:rPr lang="en-CA" sz="3200" dirty="0" err="1" smtClean="0">
                <a:solidFill>
                  <a:schemeClr val="bg1"/>
                </a:solidFill>
              </a:rPr>
              <a:t>startup</a:t>
            </a:r>
            <a:r>
              <a:rPr lang="en-CA" sz="3200" dirty="0" smtClean="0">
                <a:solidFill>
                  <a:schemeClr val="bg1"/>
                </a:solidFill>
              </a:rPr>
              <a:t> company he sold to Compaq for millions</a:t>
            </a:r>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2158520" y="2967335"/>
            <a:ext cx="4826963" cy="1200329"/>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7200" b="1" cap="none" spc="0" dirty="0" err="1" smtClean="0">
                <a:ln w="50800"/>
                <a:solidFill>
                  <a:schemeClr val="bg1">
                    <a:shade val="50000"/>
                  </a:schemeClr>
                </a:solidFill>
                <a:effectLst/>
              </a:rPr>
              <a:t>Elon</a:t>
            </a:r>
            <a:r>
              <a:rPr lang="en-US" sz="7200" b="1" cap="none" spc="0" dirty="0" smtClean="0">
                <a:ln w="50800"/>
                <a:solidFill>
                  <a:schemeClr val="bg1">
                    <a:shade val="50000"/>
                  </a:schemeClr>
                </a:solidFill>
                <a:effectLst/>
              </a:rPr>
              <a:t> Musk</a:t>
            </a:r>
            <a:endParaRPr lang="en-US" sz="7200" b="1" cap="none" spc="0" dirty="0">
              <a:ln w="50800"/>
              <a:solidFill>
                <a:schemeClr val="bg1">
                  <a:shade val="50000"/>
                </a:schemeClr>
              </a:solidFill>
              <a:effectLst/>
            </a:endParaRPr>
          </a:p>
        </p:txBody>
      </p:sp>
    </p:spTree>
  </p:cSld>
  <p:clrMapOvr>
    <a:masterClrMapping/>
  </p:clrMapOvr>
  <p:transition>
    <p:wheel spokes="8"/>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1141851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pPr>
              <a:buFont typeface="Arial" pitchFamily="34" charset="0"/>
              <a:buChar char="•"/>
            </a:pPr>
            <a:r>
              <a:rPr lang="en-CA" sz="3200" dirty="0" smtClean="0">
                <a:solidFill>
                  <a:schemeClr val="bg1"/>
                </a:solidFill>
              </a:rPr>
              <a:t>Had an early </a:t>
            </a:r>
            <a:r>
              <a:rPr lang="en-CA" sz="3200" dirty="0" err="1" smtClean="0">
                <a:solidFill>
                  <a:schemeClr val="bg1"/>
                </a:solidFill>
              </a:rPr>
              <a:t>startup</a:t>
            </a:r>
            <a:r>
              <a:rPr lang="en-CA" sz="3200" dirty="0" smtClean="0">
                <a:solidFill>
                  <a:schemeClr val="bg1"/>
                </a:solidFill>
              </a:rPr>
              <a:t> company he sold to Compaq for millions (…in his early twenties)</a:t>
            </a: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11633954"/>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pPr>
              <a:buFont typeface="Arial" pitchFamily="34" charset="0"/>
              <a:buChar char="•"/>
            </a:pPr>
            <a:r>
              <a:rPr lang="en-CA" sz="3200" dirty="0" smtClean="0">
                <a:solidFill>
                  <a:schemeClr val="bg1"/>
                </a:solidFill>
              </a:rPr>
              <a:t>Had an early </a:t>
            </a:r>
            <a:r>
              <a:rPr lang="en-CA" sz="3200" dirty="0" err="1" smtClean="0">
                <a:solidFill>
                  <a:schemeClr val="bg1"/>
                </a:solidFill>
              </a:rPr>
              <a:t>startup</a:t>
            </a:r>
            <a:r>
              <a:rPr lang="en-CA" sz="3200" dirty="0" smtClean="0">
                <a:solidFill>
                  <a:schemeClr val="bg1"/>
                </a:solidFill>
              </a:rPr>
              <a:t> company he sold to Compaq for millions (…in his early twenties)</a:t>
            </a:r>
          </a:p>
          <a:p>
            <a:pPr>
              <a:buFont typeface="Arial" pitchFamily="34" charset="0"/>
              <a:buChar char="•"/>
            </a:pPr>
            <a:r>
              <a:rPr lang="en-CA" sz="3200" dirty="0" smtClean="0">
                <a:solidFill>
                  <a:schemeClr val="bg1"/>
                </a:solidFill>
              </a:rPr>
              <a:t>In 2000 he made </a:t>
            </a:r>
            <a:r>
              <a:rPr lang="en-CA" sz="3200" dirty="0" err="1" smtClean="0">
                <a:solidFill>
                  <a:schemeClr val="bg1"/>
                </a:solidFill>
              </a:rPr>
              <a:t>paypal</a:t>
            </a:r>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12895838"/>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pPr>
              <a:buFont typeface="Arial" pitchFamily="34" charset="0"/>
              <a:buChar char="•"/>
            </a:pPr>
            <a:r>
              <a:rPr lang="en-CA" sz="3200" dirty="0" smtClean="0">
                <a:solidFill>
                  <a:schemeClr val="bg1"/>
                </a:solidFill>
              </a:rPr>
              <a:t>Had an early </a:t>
            </a:r>
            <a:r>
              <a:rPr lang="en-CA" sz="3200" dirty="0" err="1" smtClean="0">
                <a:solidFill>
                  <a:schemeClr val="bg1"/>
                </a:solidFill>
              </a:rPr>
              <a:t>startup</a:t>
            </a:r>
            <a:r>
              <a:rPr lang="en-CA" sz="3200" dirty="0" smtClean="0">
                <a:solidFill>
                  <a:schemeClr val="bg1"/>
                </a:solidFill>
              </a:rPr>
              <a:t> company he sold to Compaq for millions (…in his early twenties)</a:t>
            </a:r>
          </a:p>
          <a:p>
            <a:pPr>
              <a:buFont typeface="Arial" pitchFamily="34" charset="0"/>
              <a:buChar char="•"/>
            </a:pPr>
            <a:r>
              <a:rPr lang="en-CA" sz="3200" dirty="0" smtClean="0">
                <a:solidFill>
                  <a:schemeClr val="bg1"/>
                </a:solidFill>
              </a:rPr>
              <a:t>In 2000 he made </a:t>
            </a:r>
            <a:r>
              <a:rPr lang="en-CA" sz="3200" dirty="0" err="1" smtClean="0">
                <a:solidFill>
                  <a:schemeClr val="bg1"/>
                </a:solidFill>
              </a:rPr>
              <a:t>paypal</a:t>
            </a:r>
            <a:r>
              <a:rPr lang="en-CA" sz="3200" dirty="0" smtClean="0">
                <a:solidFill>
                  <a:schemeClr val="bg1"/>
                </a:solidFill>
              </a:rPr>
              <a:t> (…and sold that for many millions)</a:t>
            </a: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Quick Facts</a:t>
            </a:r>
            <a:endParaRPr lang="en-US" sz="4000" b="1" cap="none" spc="0" dirty="0">
              <a:ln w="50800"/>
              <a:solidFill>
                <a:schemeClr val="bg1">
                  <a:shade val="50000"/>
                </a:schemeClr>
              </a:solidFill>
              <a:effectLst/>
            </a:endParaRPr>
          </a:p>
        </p:txBody>
      </p:sp>
      <p:sp>
        <p:nvSpPr>
          <p:cNvPr id="6" name="TextBox 5"/>
          <p:cNvSpPr txBox="1"/>
          <p:nvPr/>
        </p:nvSpPr>
        <p:spPr>
          <a:xfrm>
            <a:off x="3779912" y="1124744"/>
            <a:ext cx="5076056" cy="1338828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Born in South Africa</a:t>
            </a:r>
          </a:p>
          <a:p>
            <a:pPr>
              <a:buFont typeface="Arial" pitchFamily="34" charset="0"/>
              <a:buChar char="•"/>
            </a:pPr>
            <a:r>
              <a:rPr lang="en-CA" sz="3200" dirty="0" smtClean="0">
                <a:solidFill>
                  <a:schemeClr val="bg1"/>
                </a:solidFill>
              </a:rPr>
              <a:t>Had an early </a:t>
            </a:r>
            <a:r>
              <a:rPr lang="en-CA" sz="3200" dirty="0" err="1" smtClean="0">
                <a:solidFill>
                  <a:schemeClr val="bg1"/>
                </a:solidFill>
              </a:rPr>
              <a:t>startup</a:t>
            </a:r>
            <a:r>
              <a:rPr lang="en-CA" sz="3200" dirty="0" smtClean="0">
                <a:solidFill>
                  <a:schemeClr val="bg1"/>
                </a:solidFill>
              </a:rPr>
              <a:t> company he sold to Compaq for millions (…in his early twenties)</a:t>
            </a:r>
          </a:p>
          <a:p>
            <a:pPr>
              <a:buFont typeface="Arial" pitchFamily="34" charset="0"/>
              <a:buChar char="•"/>
            </a:pPr>
            <a:r>
              <a:rPr lang="en-CA" sz="3200" dirty="0" smtClean="0">
                <a:solidFill>
                  <a:schemeClr val="bg1"/>
                </a:solidFill>
              </a:rPr>
              <a:t>In 2000 he made </a:t>
            </a:r>
            <a:r>
              <a:rPr lang="en-CA" sz="3200" dirty="0" err="1" smtClean="0">
                <a:solidFill>
                  <a:schemeClr val="bg1"/>
                </a:solidFill>
              </a:rPr>
              <a:t>paypal</a:t>
            </a:r>
            <a:r>
              <a:rPr lang="en-CA" sz="3200" dirty="0" smtClean="0">
                <a:solidFill>
                  <a:schemeClr val="bg1"/>
                </a:solidFill>
              </a:rPr>
              <a:t> (…and sold that for many millions)</a:t>
            </a:r>
          </a:p>
          <a:p>
            <a:pPr>
              <a:buFont typeface="Arial" pitchFamily="34" charset="0"/>
              <a:buChar char="•"/>
            </a:pPr>
            <a:r>
              <a:rPr lang="en-CA" sz="3200" dirty="0" smtClean="0">
                <a:solidFill>
                  <a:schemeClr val="bg1"/>
                </a:solidFill>
              </a:rPr>
              <a:t>In 2002 he made Space-X</a:t>
            </a:r>
            <a:endParaRPr lang="en-CA" sz="3200"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26626" name="Picture 2" descr="Elon Musk"/>
          <p:cNvPicPr>
            <a:picLocks noChangeAspect="1" noChangeArrowheads="1"/>
          </p:cNvPicPr>
          <p:nvPr/>
        </p:nvPicPr>
        <p:blipFill>
          <a:blip r:embed="rId3" cstate="print"/>
          <a:srcRect/>
          <a:stretch>
            <a:fillRect/>
          </a:stretch>
        </p:blipFill>
        <p:spPr bwMode="auto">
          <a:xfrm>
            <a:off x="0" y="2204864"/>
            <a:ext cx="3810000" cy="3810000"/>
          </a:xfrm>
          <a:prstGeom prst="rect">
            <a:avLst/>
          </a:prstGeom>
          <a:noFill/>
        </p:spPr>
      </p:pic>
    </p:spTree>
  </p:cSld>
  <p:clrMapOvr>
    <a:masterClrMapping/>
  </p:clrMapOvr>
  <p:transition>
    <p:wheel spokes="8"/>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Early Life</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458860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First computer at age 10</a:t>
            </a:r>
          </a:p>
          <a:p>
            <a:pPr>
              <a:buFont typeface="Arial" pitchFamily="34" charset="0"/>
              <a:buChar char="•"/>
            </a:pPr>
            <a:r>
              <a:rPr lang="en-CA" sz="3200" dirty="0" smtClean="0">
                <a:solidFill>
                  <a:schemeClr val="bg1"/>
                </a:solidFill>
              </a:rPr>
              <a:t>Taught himself to program by age 12</a:t>
            </a:r>
          </a:p>
          <a:p>
            <a:pPr>
              <a:buFont typeface="Arial" pitchFamily="34" charset="0"/>
              <a:buChar char="•"/>
            </a:pPr>
            <a:r>
              <a:rPr lang="en-CA" sz="3200" dirty="0" smtClean="0">
                <a:solidFill>
                  <a:schemeClr val="bg1"/>
                </a:solidFill>
              </a:rPr>
              <a:t>Sold his first software that year (…a game called “Blaster”)</a:t>
            </a:r>
          </a:p>
          <a:p>
            <a:pPr>
              <a:buFont typeface="Arial" pitchFamily="34" charset="0"/>
              <a:buChar char="•"/>
            </a:pPr>
            <a:r>
              <a:rPr lang="en-CA" sz="3200" dirty="0" smtClean="0">
                <a:solidFill>
                  <a:schemeClr val="bg1"/>
                </a:solidFill>
              </a:rPr>
              <a:t>When to U.S. University (Queen’s and Pennsylvania) at age 17 to study many things including business.</a:t>
            </a:r>
          </a:p>
          <a:p>
            <a:pPr>
              <a:buFont typeface="Arial" pitchFamily="34" charset="0"/>
              <a:buChar char="•"/>
            </a:pPr>
            <a:endParaRPr lang="en-CA" sz="3200"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spTree>
  </p:cSld>
  <p:clrMapOvr>
    <a:masterClrMapping/>
  </p:clrMapOvr>
  <p:transition>
    <p:wheel spokes="8"/>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Young Adult Life</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3603724"/>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THEN he went to Stanford University to get a PhD  in Physics…but he dropped out to create the Zip2 Corporation (…his first company/corporation)</a:t>
            </a:r>
          </a:p>
          <a:p>
            <a:pPr>
              <a:buFont typeface="Arial" pitchFamily="34" charset="0"/>
              <a:buChar char="•"/>
            </a:pPr>
            <a:r>
              <a:rPr lang="en-CA" sz="3200" dirty="0" smtClean="0">
                <a:solidFill>
                  <a:schemeClr val="bg1"/>
                </a:solidFill>
              </a:rPr>
              <a:t>Later sold this to Compaq for $341,000,000</a:t>
            </a:r>
          </a:p>
          <a:p>
            <a:pPr>
              <a:buFont typeface="Arial" pitchFamily="34" charset="0"/>
              <a:buChar char="•"/>
            </a:pPr>
            <a:endParaRPr lang="en-CA" sz="3200"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spTree>
  </p:cSld>
  <p:clrMapOvr>
    <a:masterClrMapping/>
  </p:clrMapOvr>
  <p:transition>
    <p:wheel spokes="8"/>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332656"/>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Young Adult Life</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2988171"/>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2800" dirty="0" smtClean="0">
                <a:solidFill>
                  <a:schemeClr val="bg1"/>
                </a:solidFill>
              </a:rPr>
              <a:t>Then he create </a:t>
            </a:r>
            <a:r>
              <a:rPr lang="en-CA" sz="2800" dirty="0" err="1" smtClean="0">
                <a:solidFill>
                  <a:schemeClr val="bg1"/>
                </a:solidFill>
              </a:rPr>
              <a:t>xcom</a:t>
            </a:r>
            <a:r>
              <a:rPr lang="en-CA" sz="2800" dirty="0" smtClean="0">
                <a:solidFill>
                  <a:schemeClr val="bg1"/>
                </a:solidFill>
              </a:rPr>
              <a:t> which became </a:t>
            </a:r>
            <a:r>
              <a:rPr lang="en-CA" sz="2800" dirty="0" err="1" smtClean="0">
                <a:solidFill>
                  <a:schemeClr val="bg1"/>
                </a:solidFill>
              </a:rPr>
              <a:t>paypal</a:t>
            </a:r>
            <a:r>
              <a:rPr lang="en-CA" sz="2800" dirty="0" smtClean="0">
                <a:solidFill>
                  <a:schemeClr val="bg1"/>
                </a:solidFill>
              </a:rPr>
              <a:t> (…which he sold to </a:t>
            </a:r>
            <a:r>
              <a:rPr lang="en-CA" sz="2800" dirty="0" err="1" smtClean="0">
                <a:solidFill>
                  <a:schemeClr val="bg1"/>
                </a:solidFill>
              </a:rPr>
              <a:t>ebay</a:t>
            </a:r>
            <a:r>
              <a:rPr lang="en-CA" sz="2800" dirty="0" smtClean="0">
                <a:solidFill>
                  <a:schemeClr val="bg1"/>
                </a:solidFill>
              </a:rPr>
              <a:t> for $1,200,000,000)</a:t>
            </a:r>
          </a:p>
          <a:p>
            <a:pPr>
              <a:buFont typeface="Arial" pitchFamily="34" charset="0"/>
              <a:buChar char="•"/>
            </a:pPr>
            <a:r>
              <a:rPr lang="en-CA" sz="2800" dirty="0" smtClean="0">
                <a:solidFill>
                  <a:schemeClr val="bg1"/>
                </a:solidFill>
              </a:rPr>
              <a:t>Then he designed rockets and created Space-x which has made MANY deals with NASA, created the first commercial space flights, and is now the main spaceship builder for the western world.</a:t>
            </a: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pic>
        <p:nvPicPr>
          <p:cNvPr id="8" name="Picture 2" descr="https://support.ankama.com/hc/fr/article_attachments/200892097/Paypal.jpg"/>
          <p:cNvPicPr>
            <a:picLocks noChangeAspect="1" noChangeArrowheads="1"/>
          </p:cNvPicPr>
          <p:nvPr/>
        </p:nvPicPr>
        <p:blipFill>
          <a:blip r:embed="rId4" cstate="print"/>
          <a:srcRect/>
          <a:stretch>
            <a:fillRect/>
          </a:stretch>
        </p:blipFill>
        <p:spPr bwMode="auto">
          <a:xfrm>
            <a:off x="5004048" y="1052736"/>
            <a:ext cx="2348260" cy="812048"/>
          </a:xfrm>
          <a:prstGeom prst="rect">
            <a:avLst/>
          </a:prstGeom>
          <a:noFill/>
        </p:spPr>
      </p:pic>
      <p:pic>
        <p:nvPicPr>
          <p:cNvPr id="91140" name="Picture 4" descr="http://seradata.com/SSI/wp-content/uploads/2014/01/SpaceX-Logo-620x149.jpg">
            <a:hlinkClick r:id="rId5"/>
          </p:cNvPr>
          <p:cNvPicPr>
            <a:picLocks noChangeAspect="1" noChangeArrowheads="1"/>
          </p:cNvPicPr>
          <p:nvPr/>
        </p:nvPicPr>
        <p:blipFill>
          <a:blip r:embed="rId6" cstate="print"/>
          <a:srcRect/>
          <a:stretch>
            <a:fillRect/>
          </a:stretch>
        </p:blipFill>
        <p:spPr bwMode="auto">
          <a:xfrm>
            <a:off x="1907704" y="5438774"/>
            <a:ext cx="5905500" cy="1419226"/>
          </a:xfrm>
          <a:prstGeom prst="rect">
            <a:avLst/>
          </a:prstGeom>
          <a:noFill/>
        </p:spPr>
      </p:pic>
    </p:spTree>
  </p:cSld>
  <p:clrMapOvr>
    <a:masterClrMapping/>
  </p:clrMapOvr>
  <p:transition>
    <p:wheel spokes="8"/>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Mid-years to today</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3785652"/>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2400" dirty="0" smtClean="0">
                <a:solidFill>
                  <a:schemeClr val="bg1"/>
                </a:solidFill>
              </a:rPr>
              <a:t>Another Musk venture is Tesla Motors, an automobile company dedicated to producing affordable, mass-market electric cars, which he co-founded in 2003. With a stake in the company taken by Daimler and a strategic partnership with Toyota, Tesla Motors launched its initial public offering in June 2010, raising $226 million.</a:t>
            </a:r>
            <a:endParaRPr lang="en-CA" sz="2400"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868144" y="1196752"/>
            <a:ext cx="2952328" cy="2952328"/>
          </a:xfrm>
          <a:prstGeom prst="rect">
            <a:avLst/>
          </a:prstGeom>
          <a:noFill/>
        </p:spPr>
      </p:pic>
      <p:pic>
        <p:nvPicPr>
          <p:cNvPr id="89090" name="Picture 2" descr="Print">
            <a:hlinkClick r:id="rId4"/>
          </p:cNvPr>
          <p:cNvPicPr>
            <a:picLocks noChangeAspect="1" noChangeArrowheads="1"/>
          </p:cNvPicPr>
          <p:nvPr/>
        </p:nvPicPr>
        <p:blipFill>
          <a:blip r:embed="rId5" cstate="print"/>
          <a:srcRect/>
          <a:stretch>
            <a:fillRect/>
          </a:stretch>
        </p:blipFill>
        <p:spPr bwMode="auto">
          <a:xfrm>
            <a:off x="3275856" y="4653136"/>
            <a:ext cx="4995293" cy="1825203"/>
          </a:xfrm>
          <a:prstGeom prst="rect">
            <a:avLst/>
          </a:prstGeom>
          <a:noFill/>
        </p:spPr>
      </p:pic>
    </p:spTree>
  </p:cSld>
  <p:clrMapOvr>
    <a:masterClrMapping/>
  </p:clrMapOvr>
  <p:transition>
    <p:wheel spokes="8"/>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More cool stuff about him…</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261883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He wants to populate Mars</a:t>
            </a:r>
          </a:p>
          <a:p>
            <a:pPr>
              <a:buFont typeface="Arial" pitchFamily="34" charset="0"/>
              <a:buChar char="•"/>
            </a:pPr>
            <a:r>
              <a:rPr lang="en-CA" sz="3200" dirty="0" smtClean="0">
                <a:solidFill>
                  <a:schemeClr val="bg1"/>
                </a:solidFill>
              </a:rPr>
              <a:t>He created the Musk Foundation which is dedicated to human space exploration for the good of humanity and for finding clean energy sources.</a:t>
            </a: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spTree>
  </p:cSld>
  <p:clrMapOvr>
    <a:masterClrMapping/>
  </p:clrMapOvr>
  <p:transition>
    <p:wheel spokes="8"/>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More cool stuff about him…</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301894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2000" dirty="0" smtClean="0">
                <a:solidFill>
                  <a:schemeClr val="bg1"/>
                </a:solidFill>
              </a:rPr>
              <a:t>In August 2013, he released a concept for a new form of transportation called the "</a:t>
            </a:r>
            <a:r>
              <a:rPr lang="en-CA" sz="2000" dirty="0" err="1" smtClean="0">
                <a:solidFill>
                  <a:schemeClr val="bg1"/>
                </a:solidFill>
              </a:rPr>
              <a:t>Hyperloop</a:t>
            </a:r>
            <a:r>
              <a:rPr lang="en-CA" sz="2000" dirty="0" smtClean="0">
                <a:solidFill>
                  <a:schemeClr val="bg1"/>
                </a:solidFill>
              </a:rPr>
              <a:t>." The new invention is intended travel at speeds greater than 700 miles per hour to commute between major cities while severely cutting the time of travel. As opposed to using railroads, the </a:t>
            </a:r>
            <a:r>
              <a:rPr lang="en-CA" sz="2000" dirty="0" err="1" smtClean="0">
                <a:solidFill>
                  <a:schemeClr val="bg1"/>
                </a:solidFill>
              </a:rPr>
              <a:t>Hyperloop</a:t>
            </a:r>
            <a:r>
              <a:rPr lang="en-CA" sz="2000" dirty="0" smtClean="0">
                <a:solidFill>
                  <a:schemeClr val="bg1"/>
                </a:solidFill>
              </a:rPr>
              <a:t> would use tubes for transportation, creating travel options between Los Angeles and San Francisco—the original proposed location—that would take a shorter amount of time than a flight. Musk says that the </a:t>
            </a:r>
            <a:r>
              <a:rPr lang="en-CA" sz="2000" dirty="0" err="1" smtClean="0">
                <a:solidFill>
                  <a:schemeClr val="bg1"/>
                </a:solidFill>
              </a:rPr>
              <a:t>Hyperloop</a:t>
            </a:r>
            <a:r>
              <a:rPr lang="en-CA" sz="2000" dirty="0" smtClean="0">
                <a:solidFill>
                  <a:schemeClr val="bg1"/>
                </a:solidFill>
              </a:rPr>
              <a:t> could take from seven to 10 years to be built and ready for use.</a:t>
            </a:r>
            <a:endParaRPr lang="en-CA" sz="2000"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err="1" smtClean="0">
                <a:ln w="50800"/>
                <a:solidFill>
                  <a:schemeClr val="bg1">
                    <a:shade val="50000"/>
                  </a:schemeClr>
                </a:solidFill>
                <a:effectLst/>
              </a:rPr>
              <a:t>Elon</a:t>
            </a:r>
            <a:r>
              <a:rPr lang="en-US" sz="4000" b="1" cap="none" spc="0" dirty="0" smtClean="0">
                <a:ln w="50800"/>
                <a:solidFill>
                  <a:schemeClr val="bg1">
                    <a:shade val="50000"/>
                  </a:schemeClr>
                </a:solidFill>
                <a:effectLst/>
              </a:rPr>
              <a:t> Musk</a:t>
            </a:r>
            <a:endParaRPr lang="en-US" sz="4000" b="1" cap="none" spc="0" dirty="0">
              <a:ln w="50800"/>
              <a:solidFill>
                <a:schemeClr val="bg1">
                  <a:shade val="50000"/>
                </a:schemeClr>
              </a:solidFill>
              <a:effectLst/>
            </a:endParaRPr>
          </a:p>
        </p:txBody>
      </p:sp>
      <p:pic>
        <p:nvPicPr>
          <p:cNvPr id="2050" name="Picture 2" descr="http://modernluxury.com/sites/default/files/imagecache/story-photo-with-inset-main/story/elon-musk-iron-man.jpg"/>
          <p:cNvPicPr>
            <a:picLocks noChangeAspect="1" noChangeArrowheads="1"/>
          </p:cNvPicPr>
          <p:nvPr/>
        </p:nvPicPr>
        <p:blipFill>
          <a:blip r:embed="rId3" cstate="print"/>
          <a:srcRect/>
          <a:stretch>
            <a:fillRect/>
          </a:stretch>
        </p:blipFill>
        <p:spPr bwMode="auto">
          <a:xfrm rot="20292403">
            <a:off x="1279515" y="1654393"/>
            <a:ext cx="6672512" cy="3719105"/>
          </a:xfrm>
          <a:prstGeom prst="rect">
            <a:avLst/>
          </a:prstGeom>
          <a:noFill/>
        </p:spPr>
      </p:pic>
    </p:spTree>
  </p:cSld>
  <p:clrMapOvr>
    <a:masterClrMapping/>
  </p:clrMapOvr>
  <p:transition>
    <p:wheel spokes="8"/>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More cool stuff about him…</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301894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2000" dirty="0" smtClean="0">
                <a:solidFill>
                  <a:schemeClr val="bg1"/>
                </a:solidFill>
              </a:rPr>
              <a:t>In August 2013, he released a concept for a new form of transportation called the "</a:t>
            </a:r>
            <a:r>
              <a:rPr lang="en-CA" sz="2000" dirty="0" err="1" smtClean="0">
                <a:solidFill>
                  <a:schemeClr val="bg1"/>
                </a:solidFill>
              </a:rPr>
              <a:t>Hyperloop</a:t>
            </a:r>
            <a:r>
              <a:rPr lang="en-CA" sz="2000" dirty="0" smtClean="0">
                <a:solidFill>
                  <a:schemeClr val="bg1"/>
                </a:solidFill>
              </a:rPr>
              <a:t>." The new invention is intended travel at speeds greater than 700 miles per hour to commute between major cities while severely cutting the time of travel. As opposed to using railroads, the </a:t>
            </a:r>
            <a:r>
              <a:rPr lang="en-CA" sz="2000" dirty="0" err="1" smtClean="0">
                <a:solidFill>
                  <a:schemeClr val="bg1"/>
                </a:solidFill>
              </a:rPr>
              <a:t>Hyperloop</a:t>
            </a:r>
            <a:r>
              <a:rPr lang="en-CA" sz="2000" dirty="0" smtClean="0">
                <a:solidFill>
                  <a:schemeClr val="bg1"/>
                </a:solidFill>
              </a:rPr>
              <a:t> would use tubes for transportation, creating travel options between Los Angeles and San Francisco—the original proposed location—that would take a shorter amount of time than a flight. Musk says that the </a:t>
            </a:r>
            <a:r>
              <a:rPr lang="en-CA" sz="2000" dirty="0" err="1" smtClean="0">
                <a:solidFill>
                  <a:schemeClr val="bg1"/>
                </a:solidFill>
              </a:rPr>
              <a:t>Hyperloop</a:t>
            </a:r>
            <a:r>
              <a:rPr lang="en-CA" sz="2000" dirty="0" smtClean="0">
                <a:solidFill>
                  <a:schemeClr val="bg1"/>
                </a:solidFill>
              </a:rPr>
              <a:t> could take from seven to 10 years to be built and ready for use.</a:t>
            </a:r>
            <a:endParaRPr lang="en-CA" sz="2000"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pic>
        <p:nvPicPr>
          <p:cNvPr id="95234" name="Picture 2" descr="http://blogs.nwmissouri.edu/ISNews/files/2013/10/hyperloop-alpha.jpg"/>
          <p:cNvPicPr>
            <a:picLocks noChangeAspect="1" noChangeArrowheads="1"/>
          </p:cNvPicPr>
          <p:nvPr/>
        </p:nvPicPr>
        <p:blipFill>
          <a:blip r:embed="rId4" cstate="print"/>
          <a:srcRect/>
          <a:stretch>
            <a:fillRect/>
          </a:stretch>
        </p:blipFill>
        <p:spPr bwMode="auto">
          <a:xfrm rot="19989523">
            <a:off x="1047750" y="836712"/>
            <a:ext cx="8096250" cy="4991101"/>
          </a:xfrm>
          <a:prstGeom prst="rect">
            <a:avLst/>
          </a:prstGeom>
          <a:noFill/>
        </p:spPr>
      </p:pic>
    </p:spTree>
  </p:cSld>
  <p:clrMapOvr>
    <a:masterClrMapping/>
  </p:clrMapOvr>
  <p:transition>
    <p:wheel spokes="8"/>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More cool stuff about him…</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3018949"/>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2000" dirty="0" smtClean="0">
                <a:solidFill>
                  <a:schemeClr val="bg1"/>
                </a:solidFill>
              </a:rPr>
              <a:t>In August 2013, he released a concept for a new form of transportation called the "</a:t>
            </a:r>
            <a:r>
              <a:rPr lang="en-CA" sz="2000" dirty="0" err="1" smtClean="0">
                <a:solidFill>
                  <a:schemeClr val="bg1"/>
                </a:solidFill>
              </a:rPr>
              <a:t>Hyperloop</a:t>
            </a:r>
            <a:r>
              <a:rPr lang="en-CA" sz="2000" dirty="0" smtClean="0">
                <a:solidFill>
                  <a:schemeClr val="bg1"/>
                </a:solidFill>
              </a:rPr>
              <a:t>." The new invention is intended travel at speeds greater than 700 miles per hour to commute between major cities while severely cutting the time of travel. As opposed to using railroads, the </a:t>
            </a:r>
            <a:r>
              <a:rPr lang="en-CA" sz="2000" dirty="0" err="1" smtClean="0">
                <a:solidFill>
                  <a:schemeClr val="bg1"/>
                </a:solidFill>
              </a:rPr>
              <a:t>Hyperloop</a:t>
            </a:r>
            <a:r>
              <a:rPr lang="en-CA" sz="2000" dirty="0" smtClean="0">
                <a:solidFill>
                  <a:schemeClr val="bg1"/>
                </a:solidFill>
              </a:rPr>
              <a:t> would use tubes for transportation, creating travel options between Los Angeles and San Francisco—the original proposed location—that would take a shorter amount of time than a flight. Musk says that the </a:t>
            </a:r>
            <a:r>
              <a:rPr lang="en-CA" sz="2000" dirty="0" err="1" smtClean="0">
                <a:solidFill>
                  <a:schemeClr val="bg1"/>
                </a:solidFill>
              </a:rPr>
              <a:t>Hyperloop</a:t>
            </a:r>
            <a:r>
              <a:rPr lang="en-CA" sz="2000" dirty="0" smtClean="0">
                <a:solidFill>
                  <a:schemeClr val="bg1"/>
                </a:solidFill>
              </a:rPr>
              <a:t> could take from seven to 10 years to be built and ready for use.</a:t>
            </a:r>
            <a:endParaRPr lang="en-CA" sz="2000"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pic>
        <p:nvPicPr>
          <p:cNvPr id="95234" name="Picture 2" descr="http://blogs.nwmissouri.edu/ISNews/files/2013/10/hyperloop-alpha.jpg"/>
          <p:cNvPicPr>
            <a:picLocks noChangeAspect="1" noChangeArrowheads="1"/>
          </p:cNvPicPr>
          <p:nvPr/>
        </p:nvPicPr>
        <p:blipFill>
          <a:blip r:embed="rId4" cstate="print"/>
          <a:srcRect/>
          <a:stretch>
            <a:fillRect/>
          </a:stretch>
        </p:blipFill>
        <p:spPr bwMode="auto">
          <a:xfrm rot="19989523">
            <a:off x="1047750" y="836712"/>
            <a:ext cx="8096250" cy="4991101"/>
          </a:xfrm>
          <a:prstGeom prst="rect">
            <a:avLst/>
          </a:prstGeom>
          <a:noFill/>
        </p:spPr>
      </p:pic>
      <p:sp>
        <p:nvSpPr>
          <p:cNvPr id="8" name="Rectangle 7"/>
          <p:cNvSpPr/>
          <p:nvPr/>
        </p:nvSpPr>
        <p:spPr>
          <a:xfrm>
            <a:off x="-473605" y="2967335"/>
            <a:ext cx="10091224" cy="1754326"/>
          </a:xfrm>
          <a:prstGeom prst="rect">
            <a:avLst/>
          </a:prstGeom>
          <a:solidFill>
            <a:srgbClr val="FFFF00"/>
          </a:solid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…and it was given to humanity</a:t>
            </a:r>
          </a:p>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For free!</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wheel spokes="8"/>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smtClean="0">
                <a:ln w="50800"/>
                <a:solidFill>
                  <a:schemeClr val="bg1">
                    <a:shade val="50000"/>
                  </a:schemeClr>
                </a:solidFill>
              </a:rPr>
              <a:t>More cool stuff about him…</a:t>
            </a:r>
            <a:endParaRPr lang="en-US" sz="4000" b="1" cap="none" spc="0" dirty="0">
              <a:ln w="50800"/>
              <a:solidFill>
                <a:schemeClr val="bg1">
                  <a:shade val="50000"/>
                </a:schemeClr>
              </a:solidFill>
              <a:effectLst/>
            </a:endParaRPr>
          </a:p>
        </p:txBody>
      </p:sp>
      <p:sp>
        <p:nvSpPr>
          <p:cNvPr id="6" name="TextBox 5"/>
          <p:cNvSpPr txBox="1"/>
          <p:nvPr/>
        </p:nvSpPr>
        <p:spPr>
          <a:xfrm>
            <a:off x="323528" y="1196752"/>
            <a:ext cx="5076056" cy="12341840"/>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err="1" smtClean="0">
                <a:solidFill>
                  <a:schemeClr val="bg1"/>
                </a:solidFill>
              </a:rPr>
              <a:t>Elon</a:t>
            </a:r>
            <a:r>
              <a:rPr lang="en-CA" sz="3200" dirty="0" smtClean="0">
                <a:solidFill>
                  <a:schemeClr val="bg1"/>
                </a:solidFill>
              </a:rPr>
              <a:t> Musk not only has made more than $1,000,000,000,000 in his life just by being extremely smart…about everything, but he also GIVES OVER HALF OF ALL HIS MONEY TO CHARITY!!!</a:t>
            </a:r>
            <a:endParaRPr lang="en-CA" sz="3200"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a:p>
            <a:endParaRPr lang="en-CA" dirty="0" smtClean="0">
              <a:solidFill>
                <a:schemeClr val="bg1"/>
              </a:solidFill>
            </a:endParaRPr>
          </a:p>
          <a:p>
            <a:endParaRPr lang="en-CA" dirty="0">
              <a:solidFill>
                <a:schemeClr val="bg1"/>
              </a:solidFill>
            </a:endParaRPr>
          </a:p>
        </p:txBody>
      </p:sp>
      <p:pic>
        <p:nvPicPr>
          <p:cNvPr id="64514" name="Picture 2" descr="https://lh5.googleusercontent.com/-89xTT1Ctbrk/AAAAAAAAAAI/AAAAAAAABcc/Kg0vilTzpKI/s120-c/photo.jpg"/>
          <p:cNvPicPr>
            <a:picLocks noChangeAspect="1" noChangeArrowheads="1"/>
          </p:cNvPicPr>
          <p:nvPr/>
        </p:nvPicPr>
        <p:blipFill>
          <a:blip r:embed="rId3" cstate="print"/>
          <a:srcRect/>
          <a:stretch>
            <a:fillRect/>
          </a:stretch>
        </p:blipFill>
        <p:spPr bwMode="auto">
          <a:xfrm>
            <a:off x="5796136" y="1916832"/>
            <a:ext cx="2952328" cy="2952328"/>
          </a:xfrm>
          <a:prstGeom prst="rect">
            <a:avLst/>
          </a:prstGeom>
          <a:noFill/>
        </p:spPr>
      </p:pic>
    </p:spTree>
  </p:cSld>
  <p:clrMapOvr>
    <a:masterClrMapping/>
  </p:clrMapOvr>
  <p:transition>
    <p:wheel spokes="8"/>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pic>
        <p:nvPicPr>
          <p:cNvPr id="24578" name="Picture 2"/>
          <p:cNvPicPr>
            <a:picLocks noChangeAspect="1" noChangeArrowheads="1"/>
          </p:cNvPicPr>
          <p:nvPr/>
        </p:nvPicPr>
        <p:blipFill>
          <a:blip r:embed="rId3" cstate="print"/>
          <a:srcRect/>
          <a:stretch>
            <a:fillRect/>
          </a:stretch>
        </p:blipFill>
        <p:spPr bwMode="auto">
          <a:xfrm>
            <a:off x="1271588" y="314325"/>
            <a:ext cx="6600825" cy="6229350"/>
          </a:xfrm>
          <a:prstGeom prst="rect">
            <a:avLst/>
          </a:prstGeom>
          <a:noFill/>
          <a:ln w="9525">
            <a:noFill/>
            <a:miter lim="800000"/>
            <a:headEnd/>
            <a:tailEnd/>
          </a:ln>
        </p:spPr>
      </p:pic>
    </p:spTree>
  </p:cSld>
  <p:clrMapOvr>
    <a:masterClrMapping/>
  </p:clrMapOvr>
  <p:transition>
    <p:wheel spokes="8"/>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err="1" smtClean="0">
                <a:ln w="50800"/>
                <a:solidFill>
                  <a:schemeClr val="bg1">
                    <a:shade val="50000"/>
                  </a:schemeClr>
                </a:solidFill>
                <a:effectLst/>
              </a:rPr>
              <a:t>Elon</a:t>
            </a:r>
            <a:r>
              <a:rPr lang="en-US" sz="4000" b="1" cap="none" spc="0" dirty="0" smtClean="0">
                <a:ln w="50800"/>
                <a:solidFill>
                  <a:schemeClr val="bg1">
                    <a:shade val="50000"/>
                  </a:schemeClr>
                </a:solidFill>
                <a:effectLst/>
              </a:rPr>
              <a:t> Musk</a:t>
            </a:r>
            <a:endParaRPr lang="en-US" sz="4000" b="1" cap="none" spc="0" dirty="0">
              <a:ln w="50800"/>
              <a:solidFill>
                <a:schemeClr val="bg1">
                  <a:shade val="50000"/>
                </a:schemeClr>
              </a:solidFill>
              <a:effectLst/>
            </a:endParaRPr>
          </a:p>
        </p:txBody>
      </p:sp>
      <p:pic>
        <p:nvPicPr>
          <p:cNvPr id="2050" name="Picture 2" descr="http://modernluxury.com/sites/default/files/imagecache/story-photo-with-inset-main/story/elon-musk-iron-man.jpg"/>
          <p:cNvPicPr>
            <a:picLocks noChangeAspect="1" noChangeArrowheads="1"/>
          </p:cNvPicPr>
          <p:nvPr/>
        </p:nvPicPr>
        <p:blipFill>
          <a:blip r:embed="rId3" cstate="print"/>
          <a:srcRect/>
          <a:stretch>
            <a:fillRect/>
          </a:stretch>
        </p:blipFill>
        <p:spPr bwMode="auto">
          <a:xfrm rot="20292403">
            <a:off x="1279515" y="1654393"/>
            <a:ext cx="6672512" cy="3719105"/>
          </a:xfrm>
          <a:prstGeom prst="rect">
            <a:avLst/>
          </a:prstGeom>
          <a:noFill/>
        </p:spPr>
      </p:pic>
    </p:spTree>
  </p:cSld>
  <p:clrMapOvr>
    <a:masterClrMapping/>
  </p:clrMapOvr>
  <p:transition>
    <p:wheel spokes="8"/>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a:xfrm>
            <a:off x="251520" y="1556792"/>
            <a:ext cx="8496944" cy="4608512"/>
          </a:xfrm>
        </p:spPr>
        <p:txBody>
          <a:bodyPr/>
          <a:lstStyle/>
          <a:p>
            <a:pPr algn="l">
              <a:buFont typeface="Arial" pitchFamily="34" charset="0"/>
              <a:buChar char="•"/>
            </a:pPr>
            <a:r>
              <a:rPr lang="en-CA" dirty="0" smtClean="0">
                <a:hlinkClick r:id="rId3"/>
              </a:rPr>
              <a:t>http://www.biography.com/people/elon-musk-20837159#hyperloop</a:t>
            </a:r>
            <a:endParaRPr lang="en-CA" dirty="0" smtClean="0"/>
          </a:p>
          <a:p>
            <a:pPr algn="l">
              <a:buFont typeface="Arial" pitchFamily="34" charset="0"/>
              <a:buChar char="•"/>
            </a:pPr>
            <a:r>
              <a:rPr lang="en-CA" dirty="0" smtClean="0">
                <a:hlinkClick r:id="rId4"/>
              </a:rPr>
              <a:t>http://blogs.nwmissouri.edu/ISNews/2013/10/04/hyperloop-the-fifth-mode-of-transportation/</a:t>
            </a:r>
            <a:endParaRPr lang="en-CA" dirty="0" smtClean="0"/>
          </a:p>
          <a:p>
            <a:pPr algn="l">
              <a:buFont typeface="Arial" pitchFamily="34" charset="0"/>
              <a:buChar char="•"/>
            </a:pPr>
            <a:r>
              <a:rPr lang="en-CA" dirty="0" smtClean="0">
                <a:hlinkClick r:id="rId5"/>
              </a:rPr>
              <a:t>http://openitagency.eu/tesla-motors/</a:t>
            </a:r>
            <a:endParaRPr lang="en-CA" dirty="0" smtClean="0"/>
          </a:p>
          <a:p>
            <a:pPr algn="l">
              <a:buFont typeface="Arial" pitchFamily="34" charset="0"/>
              <a:buChar char="•"/>
            </a:pPr>
            <a:r>
              <a:rPr lang="en-CA" smtClean="0">
                <a:hlinkClick r:id="rId6"/>
              </a:rPr>
              <a:t>https://twitter.com/elonmusk</a:t>
            </a:r>
            <a:endParaRPr lang="en-CA" smtClean="0"/>
          </a:p>
          <a:p>
            <a:pPr algn="l">
              <a:buFont typeface="Arial" pitchFamily="34" charset="0"/>
              <a:buChar char="•"/>
            </a:pPr>
            <a:endParaRPr lang="en-CA" dirty="0"/>
          </a:p>
        </p:txBody>
      </p:sp>
      <p:sp>
        <p:nvSpPr>
          <p:cNvPr id="4" name="Rectangle 3"/>
          <p:cNvSpPr/>
          <p:nvPr/>
        </p:nvSpPr>
        <p:spPr>
          <a:xfrm>
            <a:off x="121296" y="260648"/>
            <a:ext cx="2646879"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Sources</a:t>
            </a:r>
            <a:endParaRPr lang="en-US" sz="5400" b="1" cap="none" spc="0" dirty="0">
              <a:ln w="50800"/>
              <a:solidFill>
                <a:schemeClr val="bg1">
                  <a:shade val="50000"/>
                </a:schemeClr>
              </a:solidFill>
              <a:effectLst/>
            </a:endParaRP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err="1" smtClean="0">
                <a:ln w="50800"/>
                <a:solidFill>
                  <a:schemeClr val="bg1">
                    <a:shade val="50000"/>
                  </a:schemeClr>
                </a:solidFill>
                <a:effectLst/>
              </a:rPr>
              <a:t>Elon</a:t>
            </a:r>
            <a:r>
              <a:rPr lang="en-US" sz="4000" b="1" cap="none" spc="0" dirty="0" smtClean="0">
                <a:ln w="50800"/>
                <a:solidFill>
                  <a:schemeClr val="bg1">
                    <a:shade val="50000"/>
                  </a:schemeClr>
                </a:solidFill>
                <a:effectLst/>
              </a:rPr>
              <a:t> Musk</a:t>
            </a:r>
            <a:endParaRPr lang="en-US" sz="4000" b="1" cap="none" spc="0" dirty="0">
              <a:ln w="50800"/>
              <a:solidFill>
                <a:schemeClr val="bg1">
                  <a:shade val="50000"/>
                </a:schemeClr>
              </a:solidFill>
              <a:effectLst/>
            </a:endParaRPr>
          </a:p>
        </p:txBody>
      </p:sp>
      <p:pic>
        <p:nvPicPr>
          <p:cNvPr id="2050" name="Picture 2" descr="http://modernluxury.com/sites/default/files/imagecache/story-photo-with-inset-main/story/elon-musk-iron-man.jpg"/>
          <p:cNvPicPr>
            <a:picLocks noChangeAspect="1" noChangeArrowheads="1"/>
          </p:cNvPicPr>
          <p:nvPr/>
        </p:nvPicPr>
        <p:blipFill>
          <a:blip r:embed="rId3" cstate="print"/>
          <a:srcRect/>
          <a:stretch>
            <a:fillRect/>
          </a:stretch>
        </p:blipFill>
        <p:spPr bwMode="auto">
          <a:xfrm rot="20292403">
            <a:off x="1279515" y="1654393"/>
            <a:ext cx="6672512" cy="3719105"/>
          </a:xfrm>
          <a:prstGeom prst="rect">
            <a:avLst/>
          </a:prstGeom>
          <a:noFill/>
        </p:spPr>
      </p:pic>
      <p:sp>
        <p:nvSpPr>
          <p:cNvPr id="6" name="Rectangle 5"/>
          <p:cNvSpPr/>
          <p:nvPr/>
        </p:nvSpPr>
        <p:spPr>
          <a:xfrm>
            <a:off x="539552" y="5805264"/>
            <a:ext cx="8280920" cy="70788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The REAL </a:t>
            </a:r>
            <a:r>
              <a:rPr lang="en-US" sz="4000" b="1" cap="none" spc="0" smtClean="0">
                <a:ln w="50800"/>
                <a:solidFill>
                  <a:schemeClr val="bg1">
                    <a:shade val="50000"/>
                  </a:schemeClr>
                </a:solidFill>
                <a:effectLst/>
              </a:rPr>
              <a:t>Tony Stark?</a:t>
            </a:r>
            <a:endParaRPr lang="en-US" sz="4000" b="1" cap="none" spc="0" dirty="0">
              <a:ln w="50800"/>
              <a:solidFill>
                <a:schemeClr val="bg1">
                  <a:shade val="50000"/>
                </a:schemeClr>
              </a:solidFill>
              <a:effectLst/>
            </a:endParaRPr>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5693866"/>
          </a:xfrm>
          <a:prstGeom prst="rect">
            <a:avLst/>
          </a:prstGeom>
          <a:solidFill>
            <a:srgbClr val="92D050"/>
          </a:solidFill>
          <a:ln>
            <a:solidFill>
              <a:srgbClr val="FFFF00"/>
            </a:solidFill>
          </a:ln>
        </p:spPr>
        <p:txBody>
          <a:bodyPr wrap="square" rtlCol="0">
            <a:spAutoFit/>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7294305"/>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
        <p:nvSpPr>
          <p:cNvPr id="4" name="Rectangle 3"/>
          <p:cNvSpPr/>
          <p:nvPr/>
        </p:nvSpPr>
        <p:spPr>
          <a:xfrm>
            <a:off x="323528" y="260648"/>
            <a:ext cx="8280920" cy="132343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smtClean="0">
                <a:ln w="50800"/>
                <a:solidFill>
                  <a:schemeClr val="bg1">
                    <a:shade val="50000"/>
                  </a:schemeClr>
                </a:solidFill>
                <a:effectLst/>
              </a:rPr>
              <a:t>I mean who is Tony Stark in the comics?</a:t>
            </a:r>
            <a:endParaRPr lang="en-US" sz="4000" b="1" cap="none" spc="0" dirty="0">
              <a:ln w="50800"/>
              <a:solidFill>
                <a:schemeClr val="bg1">
                  <a:shade val="50000"/>
                </a:schemeClr>
              </a:solidFill>
              <a:effectLst/>
            </a:endParaRPr>
          </a:p>
        </p:txBody>
      </p:sp>
      <p:sp>
        <p:nvSpPr>
          <p:cNvPr id="5" name="TextBox 4"/>
          <p:cNvSpPr txBox="1"/>
          <p:nvPr/>
        </p:nvSpPr>
        <p:spPr>
          <a:xfrm>
            <a:off x="1043608" y="1988840"/>
            <a:ext cx="6840760" cy="8063746"/>
          </a:xfrm>
          <a:prstGeom prst="rect">
            <a:avLst/>
          </a:prstGeom>
          <a:solidFill>
            <a:srgbClr val="92D050"/>
          </a:solidFill>
          <a:ln>
            <a:solidFill>
              <a:srgbClr val="FFFF00"/>
            </a:solidFill>
          </a:ln>
        </p:spPr>
        <p:txBody>
          <a:bodyPr wrap="square" rtlCol="0">
            <a:spAutoFit/>
          </a:bodyPr>
          <a:lstStyle/>
          <a:p>
            <a:pPr>
              <a:buFont typeface="Arial" pitchFamily="34" charset="0"/>
              <a:buChar char="•"/>
            </a:pPr>
            <a:r>
              <a:rPr lang="en-CA" sz="3200" dirty="0" smtClean="0">
                <a:solidFill>
                  <a:schemeClr val="bg1"/>
                </a:solidFill>
              </a:rPr>
              <a:t>Tony is super smart</a:t>
            </a:r>
          </a:p>
          <a:p>
            <a:pPr>
              <a:buFont typeface="Arial" pitchFamily="34" charset="0"/>
              <a:buChar char="•"/>
            </a:pPr>
            <a:r>
              <a:rPr lang="en-CA" sz="3200" dirty="0" smtClean="0">
                <a:solidFill>
                  <a:schemeClr val="bg1"/>
                </a:solidFill>
              </a:rPr>
              <a:t>Super charming</a:t>
            </a:r>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sz="4000"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smtClean="0"/>
          </a:p>
          <a:p>
            <a:endParaRPr lang="en-CA" dirty="0"/>
          </a:p>
        </p:txBody>
      </p:sp>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TotalTime>
  <Words>1347</Words>
  <Application>Microsoft Office PowerPoint</Application>
  <PresentationFormat>On-screen Show (4:3)</PresentationFormat>
  <Paragraphs>1081</Paragraphs>
  <Slides>45</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Book Antiqua</vt:lpstr>
      <vt:lpstr>Calibri</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cherylandjay</dc:creator>
  <cp:lastModifiedBy>Jay Ewert</cp:lastModifiedBy>
  <cp:revision>25</cp:revision>
  <dcterms:created xsi:type="dcterms:W3CDTF">2014-10-02T11:14:27Z</dcterms:created>
  <dcterms:modified xsi:type="dcterms:W3CDTF">2014-10-03T19:45:55Z</dcterms:modified>
</cp:coreProperties>
</file>